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7" r:id="rId3"/>
    <p:sldId id="258" r:id="rId4"/>
    <p:sldId id="268" r:id="rId5"/>
    <p:sldId id="260" r:id="rId6"/>
    <p:sldId id="269" r:id="rId7"/>
    <p:sldId id="259" r:id="rId8"/>
    <p:sldId id="270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1A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CBF2E-1B30-485D-BF0B-4FB0770185AC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20EC3-3098-464C-8C5D-2E1149500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90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2E49A6-A301-4DED-973D-9250E38CED9E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3B20AA-2EAB-4957-9489-E6B45125E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13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585BE05-ED9A-4C15-AB36-897BC1F36D9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9BFC90F-DE2E-4086-8987-99F7D5D90E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345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BE05-ED9A-4C15-AB36-897BC1F36D9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C90F-DE2E-4086-8987-99F7D5D9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BE05-ED9A-4C15-AB36-897BC1F36D9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C90F-DE2E-4086-8987-99F7D5D90E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682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BE05-ED9A-4C15-AB36-897BC1F36D9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C90F-DE2E-4086-8987-99F7D5D90E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6107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BE05-ED9A-4C15-AB36-897BC1F36D9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C90F-DE2E-4086-8987-99F7D5D9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455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BE05-ED9A-4C15-AB36-897BC1F36D9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C90F-DE2E-4086-8987-99F7D5D90E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9591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BE05-ED9A-4C15-AB36-897BC1F36D9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C90F-DE2E-4086-8987-99F7D5D90E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112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BE05-ED9A-4C15-AB36-897BC1F36D9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C90F-DE2E-4086-8987-99F7D5D90E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968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BE05-ED9A-4C15-AB36-897BC1F36D9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C90F-DE2E-4086-8987-99F7D5D90E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8760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BE05-ED9A-4C15-AB36-897BC1F36D9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C90F-DE2E-4086-8987-99F7D5D9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64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BE05-ED9A-4C15-AB36-897BC1F36D9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C90F-DE2E-4086-8987-99F7D5D90E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267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BE05-ED9A-4C15-AB36-897BC1F36D9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C90F-DE2E-4086-8987-99F7D5D9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88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BE05-ED9A-4C15-AB36-897BC1F36D9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C90F-DE2E-4086-8987-99F7D5D90E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005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BE05-ED9A-4C15-AB36-897BC1F36D9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C90F-DE2E-4086-8987-99F7D5D90E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64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BE05-ED9A-4C15-AB36-897BC1F36D9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C90F-DE2E-4086-8987-99F7D5D9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535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BE05-ED9A-4C15-AB36-897BC1F36D9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C90F-DE2E-4086-8987-99F7D5D90ED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49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BE05-ED9A-4C15-AB36-897BC1F36D9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FC90F-DE2E-4086-8987-99F7D5D9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8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585BE05-ED9A-4C15-AB36-897BC1F36D99}" type="datetimeFigureOut">
              <a:rPr lang="en-US" smtClean="0"/>
              <a:pPr/>
              <a:t>7/3/2020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BFC90F-DE2E-4086-8987-99F7D5D90E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02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imgres?imgurl=http://1.bp.blogspot.com/_lPBRHZBGm-M/S6qse3UNzJI/AAAAAAAAEF4/MG7N78L39hw/s1600/cicero-capitolini.jpg&amp;imgrefurl=http://drjohnsjournal.blogspot.com/2010/03/quote-for-friday.html&amp;usg=__7yAyntPOB0eSZ4uIG96KJClINHg=&amp;h=475&amp;w=400&amp;sz=47&amp;hl=en&amp;start=3&amp;zoom=1&amp;itbs=1&amp;tbnid=SraMMGyJH1G0XM:&amp;tbnh=129&amp;tbnw=109&amp;prev=/images?q=Cicero&amp;hl=en&amp;safe=active&amp;sa=G&amp;gbv=2&amp;tbs=isch: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-266142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harlemagne Std" pitchFamily="82" charset="0"/>
              </a:rPr>
              <a:t>The Classical Oration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319799"/>
            <a:ext cx="3657600" cy="685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Cicero: Considered the greatest of ancient Roman Orators</a:t>
            </a:r>
          </a:p>
        </p:txBody>
      </p:sp>
      <p:sp>
        <p:nvSpPr>
          <p:cNvPr id="12290" name="AutoShape 2" descr="data:image/jpg;base64,/9j/4AAQSkZJRgABAQAAAQABAAD/2wBDAAkGBwgHBgkIBwgKCgkLDRYPDQwMDRsUFRAWIB0iIiAdHx8kKDQsJCYxJx8fLT0tMTU3Ojo6Iys/RD84QzQ5Ojf/2wBDAQoKCg0MDRoPDxo3JR8lNzc3Nzc3Nzc3Nzc3Nzc3Nzc3Nzc3Nzc3Nzc3Nzc3Nzc3Nzc3Nzc3Nzc3Nzc3Nzc3Nzf/wAARCACBAG0DASIAAhEBAxEB/8QAGwAAAQUBAQAAAAAAAAAAAAAABQACAwQGBwH/xAA4EAACAQMCBAQCCAUFAQAAAAABAgMABBEFIRIxQVEGE2FxIoEUIzI0cqGxwQcVM0JSJDaR4fCy/8QAGAEAAwEBAAAAAAAAAAAAAAAAAAECAwT/xAAdEQEBAQEBAQADAQAAAAAAAAAAARECMSEDEkFR/9oADAMBAAIRAxEAPwDseaWaZmlmuR0p4+RqkTzq0rBVYsQABzNC5bg7iLBPc1HdwcS7VhpFQZZgKjS/IzwR59zVTBkJLnJ6mpCyohCnAzWN7v8AGs5/1NLdy81QfOq7aqYziSPO+Nq98xiNlznrVaeIOpHJjS/en+sOu7mKeeNkboAQdiOdW4v69v6xn9qztyHiJAJIHWrOlXriQNM/EibD2rSdpvLVjlSJpsTq6BkYFSMgg041bN4a8NI14aDeZ7V7UWajupikWE+22wp25NEiCaQ3DsA2EU4A7+tMVdyige9TWUarDnOcnFSFRxEqPeua2361nz4hjiGN6kEG23U1IEwu1MYylgAMDqTSh6jeNVJ25VCzgkAcqssnLLCoWRVYgEk+gp4NCdQVcNgYxQeCcwzHHLO4NaG7hyCxz8xWemiCXDAg470wM6NqqW90Lct9RM2FB/sY9PatRXNeHjkKrnfcHsa3Oh3306wR2P1qfA/uOvzrTmo6i/Xle5ppO/KqSiB71XmkTjOTyIH71MTtQK5uVF7OjH4kcH27H86X5PBz6NWzjyBkb9qmRwRkAmgWn6gZRnBzkqQe9EoJwmOLIzWLTBAYwM7V5Io54yfWmcYO4I5VUnueAr5kyKnfO5p6mRYkcAqu2SccqjYHdi2R1qkt2ktxGqupPmDAzvgc69ur1IZJFfBHQHlQqFNIhJw21AdRGFYjfBzUk+qQGRvMuLWPsCwJodeanbyROI5Bwjk3enAihlEcvEfX9KL+DdRiS7ubWVsPMVZM9TvtWall4kUoRg9RVvw4jPrNnxqQfOB98DP7VUK+Ok00mvc001aVZWyKH6lboSJ1QcZHCx79R+dWFfBxmob+Vo7fiSMSkMPgJ5ijrwp6E6cspvPPlyicPwr3PIn8vzohfXSxW7SgcWxwCcU6yK3VpBOoIV+XEMED1q1BbRzcSPgqea1z31qwN34muZ3+jLLJJIdgkXwqPnzNUrqy1KdPNkdwcbDjJxXSx4f05GMkVrEr9wtQjSvpBKyRgKOy4FXKWxiP4cCeXVbjjEhiCY8xuh7CiX8Q43gt0+jsVDnDEHc/OtdDZRWDqsKgAnLHHOs547QSxIp/ypb9Nz6w0eWYcUshY+tXPol3HKIISpQbtmtZoVutxZqCoEgyvFjniiX8iCI80xGRyIGNq0thMokDJCUbmtW9LultNUtZZXwiSDJ7A8/yNTXnAkJxyNCLmA3GWBKxIN8cyaUFdZDBlDKcgjIPevCd6g04MunWoYEMIUyD0+EVPVICycCmStxRsOZxkUwvsKaX2opRRXVZBerC0flRYBA9+tF7R1Q7HdjtQ67txNa8YHEydR03HP8A5qvDcMMRv9pdvesLGsaoZcqUbYc/Wra4VdyKBWV2UUceN6fLevdXSWkBwW3Y9h3qonrnV+5ZM55gnas34xjDRIwxtuapa/qWu6ZqDILAzWKbiVDvj2rN6r4tk1dvotvE3FnB4tuGiS6cyRqPC5AjYMMZbYUb1G6UWbKx6b1h9Aa6tt5ZQ8hOSByx0xRHV9RDW+AdzVWAM1O7WSUxxgY5AV7oMTXt/Dbo3EGl4Xz0AGW/KhqkGbjHLFar+H6xSXl7LGoJiUIWHIMTkj32pwq27e1RPGjNlkBOOtSmmkd6pLPcW1MaTtUTvg1EX3+dBJZpZxC0cDKOMjiDdhVcsrycan7W/wA6kzuKFTTG3uGRv6bHKHse1R1P6vmjjk/UhTniHTvU+mSLp63F1dYDucD0Uf8AdULG5HlRu39h/KiyxRXXCpUMmcmpUEap4s4/9PYWr3kx5pGvFwj16D51hdUub0X7OuhXMDn4mKqpH/OcV0PUjd6dGU0yzAHRI0AFZ24uPEbBy9pGOLuN6qFgdperebKE8iZJRzDIRj58qs6gQXjbOxbcGmWkVyJOK5QgnntypX7q1xFGv9u5qiU0H1jKuScgAetdX0+0hsbVIII0jCgZCqBk43J9a5LDfpaXsdy6eYkUgkKDqFOa2ml+PdKvW4JOOB+zbiiFWurxmA5nFRW91BdIHt5UkXupqQnNMmVl3qA5A704v5rYijZmOwAq9b6YzqGmbhB/tHMUrYMUYyeIGqtxbfSQ6OuFPI9jRLU4Y4LdjE3CejZ3rnl94muTq8MUBLxJKvE3+QzvU274qTBuO6urJvo9wpZDsHFaLQ9ZSIi3m2bpnrVDUiD9aq5Umhk88FxBwuOCRfssNiKmfVOifzKHhyQCe9VbjUYWVlOM/pXLH1+/t28pj5gHJgaik1u5YEniyeYzVTktavV9QQP8GDgdKATzbO+5ZthihK3s877L7knlV+2XzZRGpBfHP/EdSarMCPyiLadpM5YFRjoBz/as5ewKYXnt5G417dxWr1Xhhs/LUkcYx6hR1+Z/WsXe206p5toXXOcjv8qrlPTV+CdanuI1TzXV1GCyt+tbqHU76NcG4c+pwf1rivhHUntdX8mZeDzdsg436V1zT7oLbKGjJPqc0u+f1ol1tLO0hgTEKhV6v1b2qa4aKOLzHwqqNh3qv5kceZbhwEUbKNhisJ4m8UNcyvBayfB9nIPP0FZybcivHnibVmvpJYYX8u2U/HJy4vQVlLe2uZbgSaXbLjf/AFExwo9u9a7Q/C9xqXBNqhaC3XdYRsSPXt+vtS1uxe9lFnpgWK1iOHfuOv8A1V3J8hfb9EtFX6VYLHK6yMF4WZeRYc/zoNquj3KFvJHEoPar+h2y6Z5UEfEI1G3Eck+/zrVlUaE8K5J51nLiq5Qtoxm4ZFZnHQCntp1yw+G3VfxNW9azt4CcwjiY7kjnQ66EUYIjiJbooGa0nUTjHjR5WOZJBGo58FFLKCO3i4UUhT33ZzREWchJaRTxn+0chTktJMk4379vajQC3Fs93MzMmVHMk7ewr1NLR4mRlweY9KOWtv8ABt/lyq7DZAy7qTttU6eOeXvhdJLpJMHIy3ENq3PhTSnTR4Y7q+dpwOJi4GcEnH5VfubBY7eSafBOAAMbAZwBUGoCRbzy7fiVY4kT4Tjuf3ovVswYLa/90P4T+lcz8Mf7ksvxj96VKq/H5U311uH+hN+Fv1NZ7Tvu8v8A7pSpVnP6t6/OL2o9Y/YHypUqmGh1D7Q9zQsfeV9qVKrhU5uT01uR9qVKgKth95H/ALrRmD+v8jSpUUItc+4SfiT/AO1qlN9+ufxD9KVKp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585788"/>
            <a:ext cx="1038225" cy="122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data:image/jpg;base64,/9j/4AAQSkZJRgABAQAAAQABAAD/2wBDAAkGBwgHBgkIBwgKCgkLDRYPDQwMDRsUFRAWIB0iIiAdHx8kKDQsJCYxJx8fLT0tMTU3Ojo6Iys/RD84QzQ5Ojf/2wBDAQoKCg0MDRoPDxo3JR8lNzc3Nzc3Nzc3Nzc3Nzc3Nzc3Nzc3Nzc3Nzc3Nzc3Nzc3Nzc3Nzc3Nzc3Nzc3Nzc3Nzf/wAARCACBAG0DASIAAhEBAxEB/8QAGwAAAQUBAQAAAAAAAAAAAAAABQACAwQGBwH/xAA4EAACAQMCBAQCCAUFAQAAAAABAgMABBEFIRIxQVEGE2FxIoEUIzI0cqGxwQcVM0JSJDaR4fCy/8QAGAEAAwEBAAAAAAAAAAAAAAAAAAECAwT/xAAdEQEBAQEBAQADAQAAAAAAAAAAARECMSEDEkFR/9oADAMBAAIRAxEAPwDseaWaZmlmuR0p4+RqkTzq0rBVYsQABzNC5bg7iLBPc1HdwcS7VhpFQZZgKjS/IzwR59zVTBkJLnJ6mpCyohCnAzWN7v8AGs5/1NLdy81QfOq7aqYziSPO+Nq98xiNlznrVaeIOpHJjS/en+sOu7mKeeNkboAQdiOdW4v69v6xn9qztyHiJAJIHWrOlXriQNM/EibD2rSdpvLVjlSJpsTq6BkYFSMgg041bN4a8NI14aDeZ7V7UWajupikWE+22wp25NEiCaQ3DsA2EU4A7+tMVdyige9TWUarDnOcnFSFRxEqPeua2361nz4hjiGN6kEG23U1IEwu1MYylgAMDqTSh6jeNVJ25VCzgkAcqssnLLCoWRVYgEk+gp4NCdQVcNgYxQeCcwzHHLO4NaG7hyCxz8xWemiCXDAg470wM6NqqW90Lct9RM2FB/sY9PatRXNeHjkKrnfcHsa3Oh3306wR2P1qfA/uOvzrTmo6i/Xle5ppO/KqSiB71XmkTjOTyIH71MTtQK5uVF7OjH4kcH27H86X5PBz6NWzjyBkb9qmRwRkAmgWn6gZRnBzkqQe9EoJwmOLIzWLTBAYwM7V5Io54yfWmcYO4I5VUnueAr5kyKnfO5p6mRYkcAqu2SccqjYHdi2R1qkt2ktxGqupPmDAzvgc69ur1IZJFfBHQHlQqFNIhJw21AdRGFYjfBzUk+qQGRvMuLWPsCwJodeanbyROI5Bwjk3enAihlEcvEfX9KL+DdRiS7ubWVsPMVZM9TvtWall4kUoRg9RVvw4jPrNnxqQfOB98DP7VUK+Ok00mvc001aVZWyKH6lboSJ1QcZHCx79R+dWFfBxmob+Vo7fiSMSkMPgJ5ijrwp6E6cspvPPlyicPwr3PIn8vzohfXSxW7SgcWxwCcU6yK3VpBOoIV+XEMED1q1BbRzcSPgqea1z31qwN34muZ3+jLLJJIdgkXwqPnzNUrqy1KdPNkdwcbDjJxXSx4f05GMkVrEr9wtQjSvpBKyRgKOy4FXKWxiP4cCeXVbjjEhiCY8xuh7CiX8Q43gt0+jsVDnDEHc/OtdDZRWDqsKgAnLHHOs547QSxIp/ypb9Nz6w0eWYcUshY+tXPol3HKIISpQbtmtZoVutxZqCoEgyvFjniiX8iCI80xGRyIGNq0thMokDJCUbmtW9LultNUtZZXwiSDJ7A8/yNTXnAkJxyNCLmA3GWBKxIN8cyaUFdZDBlDKcgjIPevCd6g04MunWoYEMIUyD0+EVPVICycCmStxRsOZxkUwvsKaX2opRRXVZBerC0flRYBA9+tF7R1Q7HdjtQ67txNa8YHEydR03HP8A5qvDcMMRv9pdvesLGsaoZcqUbYc/Wra4VdyKBWV2UUceN6fLevdXSWkBwW3Y9h3qonrnV+5ZM55gnas34xjDRIwxtuapa/qWu6ZqDILAzWKbiVDvj2rN6r4tk1dvotvE3FnB4tuGiS6cyRqPC5AjYMMZbYUb1G6UWbKx6b1h9Aa6tt5ZQ8hOSByx0xRHV9RDW+AdzVWAM1O7WSUxxgY5AV7oMTXt/Dbo3EGl4Xz0AGW/KhqkGbjHLFar+H6xSXl7LGoJiUIWHIMTkj32pwq27e1RPGjNlkBOOtSmmkd6pLPcW1MaTtUTvg1EX3+dBJZpZxC0cDKOMjiDdhVcsrycan7W/wA6kzuKFTTG3uGRv6bHKHse1R1P6vmjjk/UhTniHTvU+mSLp63F1dYDucD0Uf8AdULG5HlRu39h/KiyxRXXCpUMmcmpUEap4s4/9PYWr3kx5pGvFwj16D51hdUub0X7OuhXMDn4mKqpH/OcV0PUjd6dGU0yzAHRI0AFZ24uPEbBy9pGOLuN6qFgdperebKE8iZJRzDIRj58qs6gQXjbOxbcGmWkVyJOK5QgnntypX7q1xFGv9u5qiU0H1jKuScgAetdX0+0hsbVIII0jCgZCqBk43J9a5LDfpaXsdy6eYkUgkKDqFOa2ml+PdKvW4JOOB+zbiiFWurxmA5nFRW91BdIHt5UkXupqQnNMmVl3qA5A704v5rYijZmOwAq9b6YzqGmbhB/tHMUrYMUYyeIGqtxbfSQ6OuFPI9jRLU4Y4LdjE3CejZ3rnl94muTq8MUBLxJKvE3+QzvU274qTBuO6urJvo9wpZDsHFaLQ9ZSIi3m2bpnrVDUiD9aq5Umhk88FxBwuOCRfssNiKmfVOifzKHhyQCe9VbjUYWVlOM/pXLH1+/t28pj5gHJgaik1u5YEniyeYzVTktavV9QQP8GDgdKATzbO+5ZthihK3s877L7knlV+2XzZRGpBfHP/EdSarMCPyiLadpM5YFRjoBz/as5ewKYXnt5G417dxWr1Xhhs/LUkcYx6hR1+Z/WsXe206p5toXXOcjv8qrlPTV+CdanuI1TzXV1GCyt+tbqHU76NcG4c+pwf1rivhHUntdX8mZeDzdsg436V1zT7oLbKGjJPqc0u+f1ol1tLO0hgTEKhV6v1b2qa4aKOLzHwqqNh3qv5kceZbhwEUbKNhisJ4m8UNcyvBayfB9nIPP0FZybcivHnibVmvpJYYX8u2U/HJy4vQVlLe2uZbgSaXbLjf/AFExwo9u9a7Q/C9xqXBNqhaC3XdYRsSPXt+vtS1uxe9lFnpgWK1iOHfuOv8A1V3J8hfb9EtFX6VYLHK6yMF4WZeRYc/zoNquj3KFvJHEoPar+h2y6Z5UEfEI1G3Eck+/zrVlUaE8K5J51nLiq5Qtoxm4ZFZnHQCntp1yw+G3VfxNW9azt4CcwjiY7kjnQ66EUYIjiJbooGa0nUTjHjR5WOZJBGo58FFLKCO3i4UUhT33ZzREWchJaRTxn+0chTktJMk4379vajQC3Fs93MzMmVHMk7ewr1NLR4mRlweY9KOWtv8ABt/lyq7DZAy7qTttU6eOeXvhdJLpJMHIy3ENq3PhTSnTR4Y7q+dpwOJi4GcEnH5VfubBY7eSafBOAAMbAZwBUGoCRbzy7fiVY4kT4Tjuf3ovVswYLa/90P4T+lcz8Mf7ksvxj96VKq/H5U311uH+hN+Fv1NZ7Tvu8v8A7pSpVnP6t6/OL2o9Y/YHypUqmGh1D7Q9zQsfeV9qVKrhU5uT01uR9qVKgKth95H/ALrRmD+v8jSpUUItc+4SfiT/AO1qlN9+ufxD9KVKp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585788"/>
            <a:ext cx="1038225" cy="122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data:image/jpg;base64,/9j/4AAQSkZJRgABAQAAAQABAAD/2wBDAAkGBwgHBgkIBwgKCgkLDRYPDQwMDRsUFRAWIB0iIiAdHx8kKDQsJCYxJx8fLT0tMTU3Ojo6Iys/RD84QzQ5Ojf/2wBDAQoKCg0MDRoPDxo3JR8lNzc3Nzc3Nzc3Nzc3Nzc3Nzc3Nzc3Nzc3Nzc3Nzc3Nzc3Nzc3Nzc3Nzc3Nzc3Nzc3Nzf/wAARCACBAG0DASIAAhEBAxEB/8QAGwAAAQUBAQAAAAAAAAAAAAAABQACAwQGBwH/xAA4EAACAQMCBAQCCAUFAQAAAAABAgMABBEFIRIxQVEGE2FxIoEUIzI0cqGxwQcVM0JSJDaR4fCy/8QAGAEAAwEBAAAAAAAAAAAAAAAAAAECAwT/xAAdEQEBAQEBAQADAQAAAAAAAAAAARECMSEDEkFR/9oADAMBAAIRAxEAPwDseaWaZmlmuR0p4+RqkTzq0rBVYsQABzNC5bg7iLBPc1HdwcS7VhpFQZZgKjS/IzwR59zVTBkJLnJ6mpCyohCnAzWN7v8AGs5/1NLdy81QfOq7aqYziSPO+Nq98xiNlznrVaeIOpHJjS/en+sOu7mKeeNkboAQdiOdW4v69v6xn9qztyHiJAJIHWrOlXriQNM/EibD2rSdpvLVjlSJpsTq6BkYFSMgg041bN4a8NI14aDeZ7V7UWajupikWE+22wp25NEiCaQ3DsA2EU4A7+tMVdyige9TWUarDnOcnFSFRxEqPeua2361nz4hjiGN6kEG23U1IEwu1MYylgAMDqTSh6jeNVJ25VCzgkAcqssnLLCoWRVYgEk+gp4NCdQVcNgYxQeCcwzHHLO4NaG7hyCxz8xWemiCXDAg470wM6NqqW90Lct9RM2FB/sY9PatRXNeHjkKrnfcHsa3Oh3306wR2P1qfA/uOvzrTmo6i/Xle5ppO/KqSiB71XmkTjOTyIH71MTtQK5uVF7OjH4kcH27H86X5PBz6NWzjyBkb9qmRwRkAmgWn6gZRnBzkqQe9EoJwmOLIzWLTBAYwM7V5Io54yfWmcYO4I5VUnueAr5kyKnfO5p6mRYkcAqu2SccqjYHdi2R1qkt2ktxGqupPmDAzvgc69ur1IZJFfBHQHlQqFNIhJw21AdRGFYjfBzUk+qQGRvMuLWPsCwJodeanbyROI5Bwjk3enAihlEcvEfX9KL+DdRiS7ubWVsPMVZM9TvtWall4kUoRg9RVvw4jPrNnxqQfOB98DP7VUK+Ok00mvc001aVZWyKH6lboSJ1QcZHCx79R+dWFfBxmob+Vo7fiSMSkMPgJ5ijrwp6E6cspvPPlyicPwr3PIn8vzohfXSxW7SgcWxwCcU6yK3VpBOoIV+XEMED1q1BbRzcSPgqea1z31qwN34muZ3+jLLJJIdgkXwqPnzNUrqy1KdPNkdwcbDjJxXSx4f05GMkVrEr9wtQjSvpBKyRgKOy4FXKWxiP4cCeXVbjjEhiCY8xuh7CiX8Q43gt0+jsVDnDEHc/OtdDZRWDqsKgAnLHHOs547QSxIp/ypb9Nz6w0eWYcUshY+tXPol3HKIISpQbtmtZoVutxZqCoEgyvFjniiX8iCI80xGRyIGNq0thMokDJCUbmtW9LultNUtZZXwiSDJ7A8/yNTXnAkJxyNCLmA3GWBKxIN8cyaUFdZDBlDKcgjIPevCd6g04MunWoYEMIUyD0+EVPVICycCmStxRsOZxkUwvsKaX2opRRXVZBerC0flRYBA9+tF7R1Q7HdjtQ67txNa8YHEydR03HP8A5qvDcMMRv9pdvesLGsaoZcqUbYc/Wra4VdyKBWV2UUceN6fLevdXSWkBwW3Y9h3qonrnV+5ZM55gnas34xjDRIwxtuapa/qWu6ZqDILAzWKbiVDvj2rN6r4tk1dvotvE3FnB4tuGiS6cyRqPC5AjYMMZbYUb1G6UWbKx6b1h9Aa6tt5ZQ8hOSByx0xRHV9RDW+AdzVWAM1O7WSUxxgY5AV7oMTXt/Dbo3EGl4Xz0AGW/KhqkGbjHLFar+H6xSXl7LGoJiUIWHIMTkj32pwq27e1RPGjNlkBOOtSmmkd6pLPcW1MaTtUTvg1EX3+dBJZpZxC0cDKOMjiDdhVcsrycan7W/wA6kzuKFTTG3uGRv6bHKHse1R1P6vmjjk/UhTniHTvU+mSLp63F1dYDucD0Uf8AdULG5HlRu39h/KiyxRXXCpUMmcmpUEap4s4/9PYWr3kx5pGvFwj16D51hdUub0X7OuhXMDn4mKqpH/OcV0PUjd6dGU0yzAHRI0AFZ24uPEbBy9pGOLuN6qFgdperebKE8iZJRzDIRj58qs6gQXjbOxbcGmWkVyJOK5QgnntypX7q1xFGv9u5qiU0H1jKuScgAetdX0+0hsbVIII0jCgZCqBk43J9a5LDfpaXsdy6eYkUgkKDqFOa2ml+PdKvW4JOOB+zbiiFWurxmA5nFRW91BdIHt5UkXupqQnNMmVl3qA5A704v5rYijZmOwAq9b6YzqGmbhB/tHMUrYMUYyeIGqtxbfSQ6OuFPI9jRLU4Y4LdjE3CejZ3rnl94muTq8MUBLxJKvE3+QzvU274qTBuO6urJvo9wpZDsHFaLQ9ZSIi3m2bpnrVDUiD9aq5Umhk88FxBwuOCRfssNiKmfVOifzKHhyQCe9VbjUYWVlOM/pXLH1+/t28pj5gHJgaik1u5YEniyeYzVTktavV9QQP8GDgdKATzbO+5ZthihK3s877L7knlV+2XzZRGpBfHP/EdSarMCPyiLadpM5YFRjoBz/as5ewKYXnt5G417dxWr1Xhhs/LUkcYx6hR1+Z/WsXe206p5toXXOcjv8qrlPTV+CdanuI1TzXV1GCyt+tbqHU76NcG4c+pwf1rivhHUntdX8mZeDzdsg436V1zT7oLbKGjJPqc0u+f1ol1tLO0hgTEKhV6v1b2qa4aKOLzHwqqNh3qv5kceZbhwEUbKNhisJ4m8UNcyvBayfB9nIPP0FZybcivHnibVmvpJYYX8u2U/HJy4vQVlLe2uZbgSaXbLjf/AFExwo9u9a7Q/C9xqXBNqhaC3XdYRsSPXt+vtS1uxe9lFnpgWK1iOHfuOv8A1V3J8hfb9EtFX6VYLHK6yMF4WZeRYc/zoNquj3KFvJHEoPar+h2y6Z5UEfEI1G3Eck+/zrVlUaE8K5J51nLiq5Qtoxm4ZFZnHQCntp1yw+G3VfxNW9azt4CcwjiY7kjnQ66EUYIjiJbooGa0nUTjHjR5WOZJBGo58FFLKCO3i4UUhT33ZzREWchJaRTxn+0chTktJMk4379vajQC3Fs93MzMmVHMk7ewr1NLR4mRlweY9KOWtv8ABt/lyq7DZAy7qTttU6eOeXvhdJLpJMHIy3ENq3PhTSnTR4Y7q+dpwOJi4GcEnH5VfubBY7eSafBOAAMbAZwBUGoCRbzy7fiVY4kT4Tjuf3ovVswYLa/90P4T+lcz8Mf7ksvxj96VKq/H5U311uH+hN+Fv1NZ7Tvu8v8A7pSpVnP6t6/OL2o9Y/YHypUqmGh1D7Q9zQsfeV9qVKrhU5uT01uR9qVKgKth95H/ALrRmD+v8jSpUUItc+4SfiT/AO1qlN9+ufxD9KVKp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585788"/>
            <a:ext cx="1038225" cy="12287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http://1.bp.blogspot.com/_lPBRHZBGm-M/S6qse3UNzJI/AAAAAAAAEF4/MG7N78L39hw/s1600/cicero-capitolin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03883"/>
            <a:ext cx="3581400" cy="4115916"/>
          </a:xfrm>
          <a:prstGeom prst="rect">
            <a:avLst/>
          </a:prstGeom>
          <a:solidFill>
            <a:schemeClr val="accent1">
              <a:lumMod val="75000"/>
              <a:alpha val="36000"/>
            </a:schemeClr>
          </a:solidFill>
        </p:spPr>
      </p:pic>
      <p:sp>
        <p:nvSpPr>
          <p:cNvPr id="9" name="TextBox 8"/>
          <p:cNvSpPr txBox="1"/>
          <p:nvPr/>
        </p:nvSpPr>
        <p:spPr>
          <a:xfrm>
            <a:off x="4267200" y="1768939"/>
            <a:ext cx="3581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j-lt"/>
              </a:rPr>
              <a:t>Devised by Greek and Roman rhetoricians nearly 2500 years ago for presenting cases in courts or making speeches to the senate.</a:t>
            </a:r>
          </a:p>
          <a:p>
            <a:r>
              <a:rPr lang="en-US" sz="2800" dirty="0">
                <a:latin typeface="+mj-lt"/>
              </a:rPr>
              <a:t>Hail Cicero! Hail Aristotle! Hail Plato!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200" y="6067288"/>
            <a:ext cx="594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 Rounded MT Bold" pitchFamily="34" charset="0"/>
              </a:rPr>
              <a:t>Adapted from </a:t>
            </a:r>
            <a:r>
              <a:rPr lang="en-US" sz="1400" i="1" dirty="0">
                <a:latin typeface="Arial Rounded MT Bold" pitchFamily="34" charset="0"/>
              </a:rPr>
              <a:t>Everything’s an Argument </a:t>
            </a:r>
            <a:r>
              <a:rPr lang="en-US" sz="1400" dirty="0">
                <a:latin typeface="Arial Rounded MT Bold" pitchFamily="34" charset="0"/>
              </a:rPr>
              <a:t>by M. Gaines. Published 2010.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8600" y="231563"/>
            <a:ext cx="6798734" cy="1303867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Charlemagne Std" pitchFamily="82" charset="0"/>
              </a:rPr>
              <a:t>Still Relevant Today</a:t>
            </a:r>
            <a:endParaRPr lang="en-US" sz="6000" dirty="0"/>
          </a:p>
        </p:txBody>
      </p:sp>
      <p:pic>
        <p:nvPicPr>
          <p:cNvPr id="2050" name="Picture 2" descr="C:\Users\Michele\Pictures\deba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7361" y="539971"/>
            <a:ext cx="2628900" cy="2438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85800" y="1460242"/>
            <a:ext cx="7315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Elements of </a:t>
            </a:r>
            <a:r>
              <a:rPr lang="en-US" sz="3200" i="1" dirty="0"/>
              <a:t>classical oration</a:t>
            </a:r>
            <a:r>
              <a:rPr lang="en-US" sz="3200" dirty="0"/>
              <a:t> or </a:t>
            </a:r>
          </a:p>
          <a:p>
            <a:r>
              <a:rPr lang="en-US" sz="3200" i="1" dirty="0"/>
              <a:t>classical argument </a:t>
            </a:r>
            <a:r>
              <a:rPr lang="en-US" sz="3200" dirty="0"/>
              <a:t>still influence our </a:t>
            </a:r>
          </a:p>
          <a:p>
            <a:r>
              <a:rPr lang="en-US" sz="3200" dirty="0"/>
              <a:t>attitudes and perspectives today. </a:t>
            </a:r>
          </a:p>
          <a:p>
            <a:r>
              <a:rPr lang="en-US" sz="3200" dirty="0"/>
              <a:t>The use of context, assertions, evidence, logos, ethos, pathos, counterclaims, and analysis work together to persuade and influence others. Consider how well-formed arguments are infused into advertising, </a:t>
            </a:r>
          </a:p>
          <a:p>
            <a:r>
              <a:rPr lang="en-US" sz="3200" dirty="0"/>
              <a:t>political speeches and debates, even everyday communication.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/>
                </a:solidFill>
              </a:rPr>
              <a:t>CLASSICAL ORATION</a:t>
            </a:r>
            <a:br>
              <a:rPr lang="en-US" b="1" dirty="0">
                <a:solidFill>
                  <a:schemeClr val="accent3"/>
                </a:solidFill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Sequence of Six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410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harlemagne Std" pitchFamily="82" charset="0"/>
              </a:rPr>
              <a:t>PART 1-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harlemagne Std" pitchFamily="82" charset="0"/>
              </a:rPr>
              <a:t>Exordium</a:t>
            </a:r>
            <a:r>
              <a:rPr lang="en-US" sz="4000" b="1" dirty="0">
                <a:solidFill>
                  <a:srgbClr val="FF0000"/>
                </a:solidFill>
                <a:latin typeface="Charlemagne Std" pitchFamily="82" charset="0"/>
              </a:rPr>
              <a:t> </a:t>
            </a:r>
            <a:r>
              <a:rPr lang="en-US" sz="3300" b="1" dirty="0">
                <a:solidFill>
                  <a:schemeClr val="accent6">
                    <a:lumMod val="75000"/>
                  </a:schemeClr>
                </a:solidFill>
                <a:latin typeface="Charlemagne Std" pitchFamily="82" charset="0"/>
              </a:rPr>
              <a:t>(from Latin “ to urge forward”)</a:t>
            </a:r>
            <a:endParaRPr lang="en-US" sz="33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200" dirty="0"/>
              <a:t>As you have no doubt heard, you need to “capture” the attention of your audience and win their “good will” before you begin to lay out your argument. This is called a “lead” in journalism. A lead can be a shocking statistic, a rhetorical question, or a bold fact that will introduce your topic and explain why it should matter. </a:t>
            </a:r>
            <a:r>
              <a:rPr lang="en-US" sz="2200" i="1" dirty="0"/>
              <a:t>(Cross reference the verb “to exhort.”)</a:t>
            </a:r>
          </a:p>
          <a:p>
            <a:pPr marL="0" indent="0">
              <a:buNone/>
            </a:pPr>
            <a:r>
              <a:rPr lang="en-US" sz="2200" b="1" dirty="0"/>
              <a:t>The Exordium can do one or more of the following:</a:t>
            </a:r>
          </a:p>
          <a:p>
            <a:r>
              <a:rPr lang="en-US" sz="2200" b="1" dirty="0">
                <a:solidFill>
                  <a:schemeClr val="accent3"/>
                </a:solidFill>
              </a:rPr>
              <a:t>Show importance/relevance of the issue. </a:t>
            </a:r>
          </a:p>
          <a:p>
            <a:r>
              <a:rPr lang="en-US" sz="2200" b="1" dirty="0">
                <a:solidFill>
                  <a:schemeClr val="accent3"/>
                </a:solidFill>
              </a:rPr>
              <a:t>Show how the issue affects the audience. </a:t>
            </a:r>
          </a:p>
          <a:p>
            <a:r>
              <a:rPr lang="en-US" sz="2200" b="1" dirty="0">
                <a:solidFill>
                  <a:schemeClr val="accent3"/>
                </a:solidFill>
              </a:rPr>
              <a:t>Show how the issue affects everyone. </a:t>
            </a:r>
          </a:p>
          <a:p>
            <a:r>
              <a:rPr lang="en-US" sz="2200" b="1" dirty="0">
                <a:solidFill>
                  <a:schemeClr val="accent3"/>
                </a:solidFill>
              </a:rPr>
              <a:t>Show how the issue affects the general good of the community.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43642"/>
            <a:ext cx="7696200" cy="5410200"/>
          </a:xfrm>
        </p:spPr>
        <p:txBody>
          <a:bodyPr>
            <a:normAutofit fontScale="70000" lnSpcReduction="20000"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Charlemagne Std" pitchFamily="82" charset="0"/>
              </a:rPr>
              <a:t>PART 2-Narratio 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Charlemagne Std" pitchFamily="82" charset="0"/>
              </a:rPr>
              <a:t>(from Latin “ to narrate or tell a story”)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r>
              <a:rPr lang="en-US" sz="4400" b="1" dirty="0" err="1">
                <a:latin typeface="Charlemagne Std" pitchFamily="82" charset="0"/>
              </a:rPr>
              <a:t>Narratio</a:t>
            </a:r>
            <a:r>
              <a:rPr lang="en-US" sz="3600" dirty="0"/>
              <a:t>: The </a:t>
            </a:r>
            <a:r>
              <a:rPr lang="en-US" sz="3600" b="1" dirty="0" err="1"/>
              <a:t>narratio</a:t>
            </a:r>
            <a:r>
              <a:rPr lang="en-US" sz="3600" dirty="0"/>
              <a:t> gives background information, or what is referred to as “context.”</a:t>
            </a:r>
          </a:p>
          <a:p>
            <a:r>
              <a:rPr lang="en-US" sz="3600" dirty="0"/>
              <a:t>It’s the “O” in SOAPSTONE. It relates events or conditions that have occurred in the past and which now provide the occasion/reason/context for the speech or essay. </a:t>
            </a:r>
            <a:r>
              <a:rPr lang="en-US" sz="3600" dirty="0" err="1"/>
              <a:t>Narratio</a:t>
            </a:r>
            <a:r>
              <a:rPr lang="en-US" sz="3600" dirty="0"/>
              <a:t> may also be a perfect place to describe the zeitgeist of the time period as well as perhaps delve into author exigence which is connected to the Occasion.</a:t>
            </a:r>
          </a:p>
          <a:p>
            <a:r>
              <a:rPr lang="en-US" sz="3600" dirty="0"/>
              <a:t>The narration should be brief, clear, and believable, thus furthering the justification of why the topic is important. </a:t>
            </a:r>
          </a:p>
          <a:p>
            <a:r>
              <a:rPr lang="en-US" sz="3600" dirty="0"/>
              <a:t>The narration can explain why something must be changed or why a certain way of thinking is not working.</a:t>
            </a:r>
          </a:p>
        </p:txBody>
      </p:sp>
      <p:pic>
        <p:nvPicPr>
          <p:cNvPr id="4099" name="Picture 3" descr="C:\Users\Michele\AppData\Local\Microsoft\Windows\Temporary Internet Files\Content.IE5\BJME6G5O\MC90019656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1828800"/>
            <a:ext cx="1676400" cy="2436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315200" cy="5257800"/>
          </a:xfrm>
        </p:spPr>
        <p:txBody>
          <a:bodyPr>
            <a:normAutofit fontScale="40000" lnSpcReduction="20000"/>
          </a:bodyPr>
          <a:lstStyle/>
          <a:p>
            <a:r>
              <a:rPr lang="en-US" sz="9000" b="1" dirty="0">
                <a:solidFill>
                  <a:srgbClr val="FF0000"/>
                </a:solidFill>
                <a:latin typeface="Charlemagne Std" pitchFamily="82" charset="0"/>
              </a:rPr>
              <a:t>PART 3-Partitio </a:t>
            </a:r>
            <a:r>
              <a:rPr lang="en-US" sz="8000" b="1" dirty="0">
                <a:solidFill>
                  <a:schemeClr val="accent6">
                    <a:lumMod val="75000"/>
                  </a:schemeClr>
                </a:solidFill>
                <a:latin typeface="Charlemagne Std" pitchFamily="82" charset="0"/>
              </a:rPr>
              <a:t>(from Latin “ to divide into parts)</a:t>
            </a:r>
            <a:endParaRPr lang="en-US" sz="80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7000" b="1" dirty="0" err="1">
                <a:latin typeface="Charlemagne Std" pitchFamily="82" charset="0"/>
              </a:rPr>
              <a:t>Partitio</a:t>
            </a:r>
            <a:r>
              <a:rPr lang="en-US" sz="6000" dirty="0"/>
              <a:t>: The </a:t>
            </a:r>
            <a:r>
              <a:rPr lang="en-US" sz="6000" b="1" dirty="0" err="1"/>
              <a:t>partitio</a:t>
            </a:r>
            <a:r>
              <a:rPr lang="en-US" sz="6000" dirty="0"/>
              <a:t> is the section of the speech or essay where the speaker or writer divides up, or “partitions” the subject into a claim (assertion) and its key, supporting arguments in the order they will be addressed. </a:t>
            </a:r>
          </a:p>
          <a:p>
            <a:r>
              <a:rPr lang="en-US" sz="6000" dirty="0"/>
              <a:t>Simply put, the </a:t>
            </a:r>
            <a:r>
              <a:rPr lang="en-US" sz="6000" dirty="0" err="1"/>
              <a:t>Partitio</a:t>
            </a:r>
            <a:r>
              <a:rPr lang="en-US" sz="6000" dirty="0"/>
              <a:t> is your Thesis Statement, which </a:t>
            </a:r>
            <a:r>
              <a:rPr lang="en-US" sz="6000" dirty="0" err="1"/>
              <a:t>consisits</a:t>
            </a:r>
            <a:r>
              <a:rPr lang="en-US" sz="6000" dirty="0"/>
              <a:t> of your claim plus 2-4 supporting arguments. </a:t>
            </a:r>
          </a:p>
          <a:p>
            <a:r>
              <a:rPr lang="en-US" sz="6000" dirty="0"/>
              <a:t>Once the </a:t>
            </a:r>
            <a:r>
              <a:rPr lang="en-US" sz="6000" dirty="0" err="1"/>
              <a:t>Partitio</a:t>
            </a:r>
            <a:r>
              <a:rPr lang="en-US" sz="6000" dirty="0"/>
              <a:t> is set, you can organize the rest of your speech/essay, fleshing it out with evidence, rhetorical appeals and logical analysis.</a:t>
            </a:r>
          </a:p>
          <a:p>
            <a:endParaRPr lang="en-US" sz="4000" b="1" dirty="0">
              <a:latin typeface="Charlemagne Std" pitchFamily="82" charset="0"/>
            </a:endParaRPr>
          </a:p>
          <a:p>
            <a:r>
              <a:rPr lang="en-US" sz="5000" b="1" dirty="0">
                <a:latin typeface="Charlemagne Std" pitchFamily="82" charset="0"/>
              </a:rPr>
              <a:t>NOTE</a:t>
            </a:r>
            <a:r>
              <a:rPr lang="en-US" sz="5000" dirty="0">
                <a:latin typeface="Charlemagne Std" pitchFamily="82" charset="0"/>
              </a:rPr>
              <a:t>: The Exordium, </a:t>
            </a:r>
            <a:r>
              <a:rPr lang="en-US" sz="5000" dirty="0" err="1">
                <a:latin typeface="Charlemagne Std" pitchFamily="82" charset="0"/>
              </a:rPr>
              <a:t>Narratio</a:t>
            </a:r>
            <a:r>
              <a:rPr lang="en-US" sz="5000" dirty="0">
                <a:latin typeface="Charlemagne Std" pitchFamily="82" charset="0"/>
              </a:rPr>
              <a:t>, and </a:t>
            </a:r>
            <a:r>
              <a:rPr lang="en-US" sz="5000" dirty="0" err="1">
                <a:latin typeface="Charlemagne Std" pitchFamily="82" charset="0"/>
              </a:rPr>
              <a:t>Partitio</a:t>
            </a:r>
            <a:r>
              <a:rPr lang="en-US" sz="5000" dirty="0">
                <a:latin typeface="Charlemagne Std" pitchFamily="82" charset="0"/>
              </a:rPr>
              <a:t> can all be condensed and combined into one introduction paragraph when you are writing under a time limit.</a:t>
            </a:r>
          </a:p>
        </p:txBody>
      </p:sp>
      <p:pic>
        <p:nvPicPr>
          <p:cNvPr id="5123" name="Picture 3" descr="C:\Users\Michele\AppData\Local\Microsoft\Windows\Temporary Internet Files\Content.IE5\M00T6XQG\MC9002508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381000"/>
            <a:ext cx="204259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93423"/>
            <a:ext cx="7010400" cy="3802377"/>
          </a:xfrm>
        </p:spPr>
        <p:txBody>
          <a:bodyPr>
            <a:normAutofit fontScale="85000" lnSpcReduction="10000"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harlemagne Std" pitchFamily="82" charset="0"/>
              </a:rPr>
              <a:t>PART 4-Confirmatio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Charlemagne Std" pitchFamily="82" charset="0"/>
              </a:rPr>
              <a:t>(from Latin “to confirm, verify, reinforce”)</a:t>
            </a:r>
          </a:p>
          <a:p>
            <a:endParaRPr lang="en-US" sz="32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 err="1">
                <a:latin typeface="Charlemagne Std" pitchFamily="82" charset="0"/>
              </a:rPr>
              <a:t>Confirmatio</a:t>
            </a:r>
            <a:r>
              <a:rPr lang="en-US" sz="2800" dirty="0"/>
              <a:t>: Here the speaker/writer offers detailed support for the claim, using factual evidence, analysis, and rhetorical appeals (logos, pathos, ethos).</a:t>
            </a:r>
          </a:p>
          <a:p>
            <a:r>
              <a:rPr lang="en-US" sz="2800" dirty="0"/>
              <a:t>Laying one part evidence with two parts analysis is the goal as you build/stack your argument paragraphs. </a:t>
            </a:r>
          </a:p>
        </p:txBody>
      </p:sp>
      <p:pic>
        <p:nvPicPr>
          <p:cNvPr id="6146" name="Picture 2" descr="C:\Users\Michele\AppData\Local\Microsoft\Windows\Temporary Internet Files\Content.IE5\AS82ZWRX\MC90028762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1" y="4107598"/>
            <a:ext cx="2438400" cy="2001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6705600" cy="2697163"/>
          </a:xfrm>
        </p:spPr>
        <p:txBody>
          <a:bodyPr>
            <a:normAutofit fontScale="25000" lnSpcReduction="20000"/>
          </a:bodyPr>
          <a:lstStyle/>
          <a:p>
            <a:r>
              <a:rPr lang="en-US" sz="14400" b="1" dirty="0">
                <a:solidFill>
                  <a:srgbClr val="FF0000"/>
                </a:solidFill>
                <a:latin typeface="Charlemagne Std" pitchFamily="82" charset="0"/>
              </a:rPr>
              <a:t>PART 5-Refutatio </a:t>
            </a:r>
            <a:r>
              <a:rPr lang="en-US" sz="14400" b="1" dirty="0">
                <a:solidFill>
                  <a:schemeClr val="accent6">
                    <a:lumMod val="75000"/>
                  </a:schemeClr>
                </a:solidFill>
                <a:latin typeface="Charlemagne Std" pitchFamily="82" charset="0"/>
              </a:rPr>
              <a:t>(from Latin “to refute”)</a:t>
            </a:r>
          </a:p>
          <a:p>
            <a:pPr marL="0" indent="0">
              <a:buNone/>
            </a:pPr>
            <a:endParaRPr lang="en-US" sz="14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1200" b="1" dirty="0" err="1">
                <a:latin typeface="Charlemagne Std" pitchFamily="82" charset="0"/>
              </a:rPr>
              <a:t>Refutatio</a:t>
            </a:r>
            <a:r>
              <a:rPr lang="en-US" sz="11200" dirty="0">
                <a:latin typeface="Charlemagne Std" pitchFamily="82" charset="0"/>
              </a:rPr>
              <a:t>: </a:t>
            </a:r>
            <a:r>
              <a:rPr lang="en-US" sz="11200" dirty="0"/>
              <a:t>The speaker/writer acknowledges that the other side has some valid points and then refutes opposing claims, arguments and/or evidence</a:t>
            </a:r>
          </a:p>
          <a:p>
            <a:r>
              <a:rPr lang="en-US" sz="11200" dirty="0"/>
              <a:t>Question: why do you want to acknowledge that the other side’s arguments have merit? Wouldn’t that just weaken your own arguments?</a:t>
            </a:r>
          </a:p>
          <a:p>
            <a:endParaRPr lang="en-US" dirty="0">
              <a:latin typeface="Charlemagne Std" pitchFamily="82" charset="0"/>
            </a:endParaRPr>
          </a:p>
        </p:txBody>
      </p:sp>
      <p:pic>
        <p:nvPicPr>
          <p:cNvPr id="3076" name="Picture 4" descr="C:\Users\Michele\AppData\Local\Microsoft\Windows\Temporary Internet Files\Content.IE5\BJME6G5O\MC9003610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363565"/>
            <a:ext cx="1827886" cy="2324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ichele\AppData\Local\Microsoft\Windows\Temporary Internet Files\Content.IE5\AS82ZWRX\MC900070965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086600" y="755779"/>
            <a:ext cx="1777117" cy="2743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609600" y="990600"/>
            <a:ext cx="6553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harlemagne Std" pitchFamily="82" charset="0"/>
              </a:rPr>
              <a:t>PART 6-Peroratio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harlemagne Std" pitchFamily="82" charset="0"/>
              </a:rPr>
              <a:t>(from Latin “to conclude an oration”)</a:t>
            </a:r>
          </a:p>
          <a:p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2800" b="1" dirty="0" err="1">
                <a:latin typeface="Charlemagne Std" pitchFamily="82" charset="0"/>
              </a:rPr>
              <a:t>Peroratio</a:t>
            </a:r>
            <a:r>
              <a:rPr lang="en-US" sz="2400" dirty="0">
                <a:latin typeface="Charlemagne Std" pitchFamily="82" charset="0"/>
              </a:rPr>
              <a:t>: </a:t>
            </a:r>
            <a:r>
              <a:rPr lang="en-US" sz="2400" dirty="0"/>
              <a:t>The speaker/writer summarizes the case by circling back to the thesis statement and reiterating the claim and supporting arguments.</a:t>
            </a:r>
          </a:p>
          <a:p>
            <a:endParaRPr lang="en-US" sz="2400" dirty="0"/>
          </a:p>
          <a:p>
            <a:r>
              <a:rPr lang="en-US" sz="2400" dirty="0"/>
              <a:t>The speaker/writer should also use some kind of closing strategy to leave the hearers/readers with a strong final impression. </a:t>
            </a:r>
          </a:p>
          <a:p>
            <a:endParaRPr lang="en-US" sz="2400" dirty="0"/>
          </a:p>
          <a:p>
            <a:r>
              <a:rPr lang="en-US" sz="2400" dirty="0"/>
              <a:t>Closing strategies can be a call to action/change, a rhetorical question, a bold statement, or any other closer that galvanizes your position and point of view.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8229600" cy="10207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accent6"/>
                </a:solidFill>
              </a:rPr>
              <a:t>Apply your understanding of the 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b="1" dirty="0">
                <a:solidFill>
                  <a:schemeClr val="accent6"/>
                </a:solidFill>
              </a:rPr>
              <a:t>Classical Oration</a:t>
            </a:r>
            <a:r>
              <a:rPr lang="en-US" dirty="0">
                <a:solidFill>
                  <a:schemeClr val="accent6"/>
                </a:solidFill>
              </a:rPr>
              <a:t> argument model with 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>
                <a:solidFill>
                  <a:schemeClr val="accent6"/>
                </a:solidFill>
              </a:rPr>
              <a:t>the assignment below: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47" y="2590800"/>
            <a:ext cx="8229600" cy="48768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Text</a:t>
            </a:r>
            <a:r>
              <a:rPr lang="en-US" sz="3200" b="1" dirty="0">
                <a:solidFill>
                  <a:schemeClr val="tx1"/>
                </a:solidFill>
              </a:rPr>
              <a:t>: </a:t>
            </a:r>
            <a:r>
              <a:rPr lang="en-US" sz="3200" i="1" dirty="0">
                <a:solidFill>
                  <a:srgbClr val="0070C0"/>
                </a:solidFill>
              </a:rPr>
              <a:t>The Declaration of Independence </a:t>
            </a:r>
          </a:p>
          <a:p>
            <a:r>
              <a:rPr lang="en-US" sz="3200" dirty="0"/>
              <a:t>Using colored pencils, </a:t>
            </a:r>
            <a:r>
              <a:rPr lang="en-US" sz="3200" u="sng" dirty="0"/>
              <a:t>identify</a:t>
            </a:r>
            <a:r>
              <a:rPr lang="en-US" sz="3200" dirty="0"/>
              <a:t> and </a:t>
            </a:r>
            <a:r>
              <a:rPr lang="en-US" sz="3200" u="sng" dirty="0"/>
              <a:t>label</a:t>
            </a:r>
            <a:r>
              <a:rPr lang="en-US" sz="3200" dirty="0"/>
              <a:t> the different parts of the Classical Oration argument model in the text.</a:t>
            </a:r>
          </a:p>
          <a:p>
            <a:r>
              <a:rPr lang="en-US" sz="3200" u="sng" dirty="0"/>
              <a:t>Explain</a:t>
            </a:r>
            <a:r>
              <a:rPr lang="en-US" sz="3200" dirty="0"/>
              <a:t> in the margins why you labeled the parts as you did to demonstrate your understanding of the Classical Oration argument model.</a:t>
            </a:r>
          </a:p>
          <a:p>
            <a:pPr>
              <a:buNone/>
            </a:pPr>
            <a:r>
              <a:rPr lang="en-US" dirty="0"/>
              <a:t>   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1646</TotalTime>
  <Words>813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Calibri</vt:lpstr>
      <vt:lpstr>Charlemagne Std</vt:lpstr>
      <vt:lpstr>Garamond</vt:lpstr>
      <vt:lpstr>Organic</vt:lpstr>
      <vt:lpstr>The Classical Oration</vt:lpstr>
      <vt:lpstr>Still Relevant Today</vt:lpstr>
      <vt:lpstr>CLASSICAL ORATION Sequence of Six Parts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Apply your understanding of the  Classical Oration argument model with  the assignment below:</vt:lpstr>
    </vt:vector>
  </TitlesOfParts>
  <Company>Fairfield-Suisun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Classical Oration</dc:title>
  <dc:creator>Dell PC</dc:creator>
  <cp:lastModifiedBy>BOWN, ARNA</cp:lastModifiedBy>
  <cp:revision>57</cp:revision>
  <dcterms:created xsi:type="dcterms:W3CDTF">2010-10-04T19:17:14Z</dcterms:created>
  <dcterms:modified xsi:type="dcterms:W3CDTF">2020-07-04T00:54:54Z</dcterms:modified>
</cp:coreProperties>
</file>